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57" r:id="rId4"/>
    <p:sldId id="260" r:id="rId5"/>
    <p:sldId id="264" r:id="rId6"/>
    <p:sldId id="263" r:id="rId7"/>
    <p:sldId id="262" r:id="rId8"/>
    <p:sldId id="266" r:id="rId9"/>
    <p:sldId id="261" r:id="rId10"/>
    <p:sldId id="258" r:id="rId11"/>
    <p:sldId id="259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4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Аттестованы, чел.</a:t>
            </a:r>
            <a:endParaRPr lang="ru-RU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Кол-во,чел</c:v>
                </c:pt>
              </c:strCache>
            </c:strRef>
          </c:tx>
          <c:dLbls>
            <c:dLblPos val="bestFit"/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сзд</c:v>
                </c:pt>
                <c:pt idx="1">
                  <c:v>1 к.к.</c:v>
                </c:pt>
                <c:pt idx="2">
                  <c:v>в.к.к</c:v>
                </c:pt>
                <c:pt idx="3">
                  <c:v>без к.к.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</c:v>
                </c:pt>
                <c:pt idx="1">
                  <c:v>16</c:v>
                </c:pt>
                <c:pt idx="2">
                  <c:v>11</c:v>
                </c:pt>
                <c:pt idx="3">
                  <c:v>6</c:v>
                </c:pt>
              </c:numCache>
            </c:numRef>
          </c:val>
        </c:ser>
        <c:dLbls>
          <c:showVal val="1"/>
        </c:dLbls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03.07.2024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03.07.2024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700808"/>
            <a:ext cx="7772400" cy="202557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Итоги учебно-методической работы 2023-2024 учебный год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12160" y="5733256"/>
            <a:ext cx="2480320" cy="57901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04.07.2024 г.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:\Documents and Settings\m@k\Рабочий стол\ГРАФИКА\ургзу_заставка\1313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1500166" cy="1543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763688" y="188640"/>
            <a:ext cx="73803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30732B"/>
                </a:solidFill>
                <a:latin typeface="Times New Roman" pitchFamily="18" charset="0"/>
                <a:cs typeface="Times New Roman" pitchFamily="18" charset="0"/>
              </a:rPr>
              <a:t>государственное автономное профессиональное образовательное учреждение Свердловской области</a:t>
            </a:r>
            <a:br>
              <a:rPr lang="ru-RU" sz="1400" b="1" dirty="0" smtClean="0">
                <a:solidFill>
                  <a:srgbClr val="30732B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30732B"/>
                </a:solidFill>
                <a:latin typeface="Times New Roman" pitchFamily="18" charset="0"/>
                <a:cs typeface="Times New Roman" pitchFamily="18" charset="0"/>
              </a:rPr>
              <a:t>«Уральский горнозаводской колледж имени Демидовых»</a:t>
            </a:r>
            <a:endParaRPr lang="ru-RU" sz="1400" b="1" dirty="0">
              <a:solidFill>
                <a:srgbClr val="30732B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Черней Мария Владимировна </a:t>
            </a:r>
            <a:r>
              <a:rPr lang="ru-RU" dirty="0" smtClean="0"/>
              <a:t>– </a:t>
            </a:r>
            <a:r>
              <a:rPr lang="ru-RU" b="1" dirty="0" smtClean="0"/>
              <a:t>учитель</a:t>
            </a:r>
            <a:r>
              <a:rPr lang="ru-RU" dirty="0" smtClean="0"/>
              <a:t> (по программам основного и среднего общего образования) </a:t>
            </a:r>
            <a:r>
              <a:rPr lang="ru-RU" b="1" dirty="0" smtClean="0"/>
              <a:t>6.1 уровень квалификации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b="1" dirty="0" err="1" smtClean="0"/>
              <a:t>Татауров</a:t>
            </a:r>
            <a:r>
              <a:rPr lang="ru-RU" b="1" dirty="0" smtClean="0"/>
              <a:t> Николай </a:t>
            </a:r>
            <a:r>
              <a:rPr lang="ru-RU" dirty="0" smtClean="0"/>
              <a:t>(группа 42 «Повар, кондитер») - участие в </a:t>
            </a:r>
            <a:r>
              <a:rPr lang="ru-RU" dirty="0" err="1" smtClean="0"/>
              <a:t>подпроекте</a:t>
            </a:r>
            <a:r>
              <a:rPr lang="ru-RU" dirty="0" smtClean="0"/>
              <a:t> «Профессиональный экзамен для студента» в рамках ГИА – </a:t>
            </a:r>
            <a:r>
              <a:rPr lang="ru-RU" b="1" dirty="0" smtClean="0"/>
              <a:t>повар 4 уровень квалификации.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НОК – независимая оценка квалификации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802427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Открытость и доступность информации об организации на информационном стенде.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Комфортные условия в которых осуществляется образовательная деятельность.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Оборудование территории, прилегающей к зданиям организации, и помещений с учетом доступности для инвалидов.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Анализ официального интернет-сайта общеобразовательного учреждения.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НОКО - независимая оценка качества условий осуществления образовательной деятельности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234475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Цель методической деятельности:</a:t>
            </a:r>
            <a:endParaRPr lang="ru-RU" dirty="0" smtClean="0"/>
          </a:p>
          <a:p>
            <a:r>
              <a:rPr lang="ru-RU" dirty="0" smtClean="0"/>
              <a:t>создание комплексного сопровождения профессиональной подготовки обучающихся в соответствии с обновленными ФГОС СПО и ФГОС СОО</a:t>
            </a:r>
          </a:p>
          <a:p>
            <a:r>
              <a:rPr lang="ru-RU" b="1" dirty="0" smtClean="0"/>
              <a:t>       Задачи:</a:t>
            </a:r>
            <a:endParaRPr lang="ru-RU" dirty="0" smtClean="0"/>
          </a:p>
          <a:p>
            <a:pPr lvl="0"/>
            <a:r>
              <a:rPr lang="ru-RU" dirty="0" smtClean="0"/>
              <a:t>продолжить разработку и обновление нормативно-методического обеспечения образовательного процесса;</a:t>
            </a:r>
          </a:p>
          <a:p>
            <a:pPr lvl="0"/>
            <a:r>
              <a:rPr lang="ru-RU" dirty="0" smtClean="0"/>
              <a:t>совершенствование учебно-методической документации;</a:t>
            </a:r>
          </a:p>
          <a:p>
            <a:pPr lvl="0"/>
            <a:r>
              <a:rPr lang="ru-RU" dirty="0" smtClean="0"/>
              <a:t>развитие инновационной, проектной деятельности преподавателей и студентов, имеющей практическое значение, в соответствии с региональными потребностями;</a:t>
            </a:r>
          </a:p>
          <a:p>
            <a:pPr lvl="0"/>
            <a:r>
              <a:rPr lang="ru-RU" dirty="0" smtClean="0"/>
              <a:t>организовать работу по совершенствованию применения педагогических технологий в образовательном процессе;</a:t>
            </a:r>
          </a:p>
          <a:p>
            <a:pPr lvl="0"/>
            <a:r>
              <a:rPr lang="ru-RU" dirty="0" smtClean="0"/>
              <a:t>оказать методическую помощь педагогам при формировании УМК по программам «</a:t>
            </a:r>
            <a:r>
              <a:rPr lang="ru-RU" dirty="0" err="1" smtClean="0"/>
              <a:t>Профессионалитет</a:t>
            </a:r>
            <a:r>
              <a:rPr lang="ru-RU" dirty="0" smtClean="0"/>
              <a:t>».</a:t>
            </a:r>
            <a:r>
              <a:rPr lang="ru-RU" b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44016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Единая методическая тема: </a:t>
            </a:r>
            <a:r>
              <a:rPr lang="ru-RU" sz="2200" b="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«Совершенствование методического обеспечения, форм и методов образовательного процесса в соответствии с требованием ФГОС, профессиональных стандартов, в том числе в рамках Федерального проекта «</a:t>
            </a:r>
            <a:r>
              <a:rPr lang="ru-RU" sz="2200" b="0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Профессионалитет</a:t>
            </a:r>
            <a:r>
              <a:rPr lang="ru-RU" sz="2200" b="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».</a:t>
            </a:r>
            <a:r>
              <a:rPr lang="ru-RU" sz="22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979712" y="548681"/>
            <a:ext cx="6789440" cy="1728192"/>
          </a:xfrm>
        </p:spPr>
        <p:txBody>
          <a:bodyPr/>
          <a:lstStyle/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2024 году ГАПОУ СО “Уральский горнозаводской колледж имени Демидовых” стал участником федерального проекта “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Профессионалитет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” в рамках образовательного кластера в отрасли “Туризм и сфера услуг” и «Машиностроение».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348880"/>
            <a:ext cx="1152128" cy="115212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cx1="http://schemas.microsoft.com/office/drawing/2015/9/8/chartex" xmlns:cx="http://schemas.microsoft.com/office/drawing/2014/chartex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 r="12785"/>
          <a:stretch>
            <a:fillRect/>
          </a:stretch>
        </p:blipFill>
        <p:spPr>
          <a:xfrm>
            <a:off x="5724128" y="2348880"/>
            <a:ext cx="1944216" cy="129614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371703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Центром образовательного кластера в отрасли “Туризм и сфера услуг” стал Техникум индустрии питания и услуг «Кулинар»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427984" y="3789040"/>
            <a:ext cx="471601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Центром образовательного кластера в отрасли «Машиностроение» стал Екатеринбургский промышленно-технологический техникум им. В.М. Курочкина</a:t>
            </a:r>
            <a:endParaRPr kumimoji="0" lang="ru-RU" sz="28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/>
          <p:cNvPicPr/>
          <p:nvPr/>
        </p:nvPicPr>
        <p:blipFill>
          <a:blip r:embed="rId4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cx1="http://schemas.microsoft.com/office/drawing/2015/9/8/chartex" xmlns:cx="http://schemas.microsoft.com/office/drawing/2014/chartex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1306515" cy="1323975"/>
          </a:xfrm>
          <a:prstGeom prst="rect">
            <a:avLst/>
          </a:prstGeom>
          <a:noFill/>
          <a:ln>
            <a:noFill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03648" y="5008240"/>
            <a:ext cx="698477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Неотъемлемыми компонентами "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Профессионалитета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 являются наставничество, приоритет практической подготовки, оптимизация сроков подготовки кадров, целевое обучение и гарантированное трудоустройство на предприятиях-заказчиках, развитие материально-техническое базы с учетом технологических особенностей производств.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Стажировка по профессии «повар»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«Экспертиза ВПР СПО»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«Оценка результатов профессиональной деятельности аттестующихся работников организаций, осуществляющих образовательную деятельность»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Внедрение методической системы преподавания общеобразовательных дисциплин с учетом профессиональной направленности программ СПО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«Сопровождения инвалидов и лиц с ОВЗ»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«Современные педагогические технологии»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Обновленные ФГОС: разработка ОПОП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«Реализация новой образовательной технологии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Профессионалитет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»….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Повышение квалификации, стажировки </a:t>
            </a:r>
            <a:b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(18 преподавателей по 14 направлениям)</a:t>
            </a:r>
            <a:endParaRPr lang="ru-RU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4525963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Совет директоров ПОО СО: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 мероприятия-190 участников.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Совет директоров ПОО ГЗУО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 мериприятие-10 участников.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План работы колледжа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Областной фестиваль, посвященный международному Дню повара - 3 мероприятия – 17 участников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Студенческая НПК «Наука. Профессия. Жизнь» – 10 участников;</a:t>
            </a: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Вебинар-практикум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«Учет положительных и отрицательных факторов рискового поведения для организации деятельности (занятости) подростков. Навигатор профилактики» (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Софронова М.В., Тюрина М.В.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– 10 участников;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Диктант Победы (площадка проведения) – 50 участников;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Географический диктант (площадка проведения) – 50 участников.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Организация мероприятий педагогами колледжа</a:t>
            </a:r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Разработаны УМК общеобразовательных дисциплин с учетом профессиональной направленности программ СПО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(обеспеченность программами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93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%).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Обеспеченность программами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общепрофессионального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профессионального циклов по ОП СПО – 83%.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Проведена региональная диагностика профессиональных компетенций преподавателей общеобразовательных дисциплин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(у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25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% опрошенных выявлен недостаточный уровень коммуникативной компетенции).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Контроль качества педагогических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0" dirty="0" smtClean="0">
                <a:effectLst/>
              </a:rPr>
              <a:t>ВСОКО</a:t>
            </a:r>
            <a:endParaRPr lang="ru-RU" b="0" dirty="0">
              <a:effectLst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Аттестация педагогических работников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 smtClean="0"/>
              <a:t>Планируется прохождение аттестации следующими педагогами в 2024-2025 </a:t>
            </a:r>
            <a:r>
              <a:rPr lang="ru-RU" sz="2400" dirty="0" err="1" smtClean="0"/>
              <a:t>уч.году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1412776"/>
          <a:ext cx="8208912" cy="5365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104456"/>
              </a:tblGrid>
              <a:tr h="37318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Октябрь 2024!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64827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Буторова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С.Г. – 1 к.к.</a:t>
                      </a:r>
                    </a:p>
                    <a:p>
                      <a:pPr>
                        <a:buNone/>
                      </a:pP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Ряков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П.Е. – в.к.к?</a:t>
                      </a:r>
                    </a:p>
                    <a:p>
                      <a:pPr>
                        <a:buNone/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Софронова М.В. – 1 к.к.</a:t>
                      </a:r>
                    </a:p>
                    <a:p>
                      <a:pPr>
                        <a:buNone/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Тюрина М.В. – 1 к.к.</a:t>
                      </a:r>
                    </a:p>
                    <a:p>
                      <a:pPr>
                        <a:buNone/>
                      </a:pP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Чигвинцева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С.В. – в.к.к?</a:t>
                      </a:r>
                    </a:p>
                    <a:p>
                      <a:pPr>
                        <a:buNone/>
                      </a:pP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Нечкина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Е.А. – 1к.к.</a:t>
                      </a:r>
                    </a:p>
                    <a:p>
                      <a:pPr>
                        <a:buNone/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Шмакова Э.А. – 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в.к.к</a:t>
                      </a:r>
                    </a:p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Машенская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О.В. – 1 к.к.</a:t>
                      </a: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Андриевских Т.А. – 1 к.к.</a:t>
                      </a:r>
                    </a:p>
                    <a:p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Заживихина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М.А. – в.к.к.</a:t>
                      </a:r>
                    </a:p>
                    <a:p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Сулейманова А.Дж. – в.к.к.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974554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Планируют:</a:t>
                      </a:r>
                      <a:endParaRPr lang="ru-RU" sz="18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Чижова Л.Н.</a:t>
                      </a:r>
                    </a:p>
                    <a:p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Чусовитина Е.Н.</a:t>
                      </a:r>
                    </a:p>
                    <a:p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Белоусова М.Ю.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9990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«Работодатель – студент» - реализация практической подготовки обучающихся на предприятиях-партнерах.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«Педагог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педагог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- работа опытных преподавателей с молодыми педагогами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Бублий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С.Н.,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Климарева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Т.А.).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«Педагог – студент» - наставничество над обучающимися–участниками конкурсов «Профессионалы», «Большая перемена»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Бублий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С.Н.,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Климарева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Т.А., Чусовитина Е.Н., Масленникова А.В.,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Буторова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С.Г.).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Наставничество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365</TotalTime>
  <Words>681</Words>
  <Application>Microsoft Office PowerPoint</Application>
  <PresentationFormat>Экран (4:3)</PresentationFormat>
  <Paragraphs>75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Итоги учебно-методической работы 2023-2024 учебный год</vt:lpstr>
      <vt:lpstr> Единая методическая тема: «Совершенствование методического обеспечения, форм и методов образовательного процесса в соответствии с требованием ФГОС, профессиональных стандартов, в том числе в рамках Федерального проекта «Профессионалитет». </vt:lpstr>
      <vt:lpstr>Слайд 3</vt:lpstr>
      <vt:lpstr>Повышение квалификации, стажировки  (18 преподавателей по 14 направлениям)</vt:lpstr>
      <vt:lpstr>Организация мероприятий педагогами колледжа</vt:lpstr>
      <vt:lpstr>ВСОКО</vt:lpstr>
      <vt:lpstr>Аттестация педагогических работников</vt:lpstr>
      <vt:lpstr>Планируется прохождение аттестации следующими педагогами в 2024-2025 уч.году</vt:lpstr>
      <vt:lpstr>Наставничество </vt:lpstr>
      <vt:lpstr>НОК – независимая оценка квалификации</vt:lpstr>
      <vt:lpstr>НОКО - независимая оценка качества условий осуществления образовательной деятельности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учебно-методической работы 2023-2024 учебный год</dc:title>
  <dc:creator>User</dc:creator>
  <cp:lastModifiedBy>User</cp:lastModifiedBy>
  <cp:revision>40</cp:revision>
  <dcterms:created xsi:type="dcterms:W3CDTF">2024-06-25T04:44:56Z</dcterms:created>
  <dcterms:modified xsi:type="dcterms:W3CDTF">2024-07-03T11:19:24Z</dcterms:modified>
</cp:coreProperties>
</file>